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ctr" defTabSz="650240">
              <a:lnSpc>
                <a:spcPct val="100000"/>
              </a:lnSpc>
              <a:spcBef>
                <a:spcPts val="0"/>
              </a:spcBef>
              <a:defRPr cap="none"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/>
          <a:lstStyle>
            <a:lvl1pPr marL="471487" indent="-471487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/>
          <p:nvPr>
            <p:ph type="sldNum" sz="quarter" idx="2"/>
          </p:nvPr>
        </p:nvSpPr>
        <p:spPr>
          <a:xfrm>
            <a:off x="11998689" y="9114112"/>
            <a:ext cx="355871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defTabSz="650240">
              <a:lnSpc>
                <a:spcPct val="100000"/>
              </a:lnSpc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6" name="Shape 17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  <a:buSzPct val="104999"/>
              <a:buChar char="▸"/>
            </a:pPr>
          </a:p>
        </p:txBody>
      </p:sp>
      <p:sp>
        <p:nvSpPr>
          <p:cNvPr id="177" name="Shape 17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xfrm>
            <a:off x="650238" y="390595"/>
            <a:ext cx="11704324" cy="1625602"/>
          </a:xfrm>
          <a:prstGeom prst="rect">
            <a:avLst/>
          </a:prstGeom>
        </p:spPr>
        <p:txBody>
          <a:bodyPr lIns="65022" tIns="65022" rIns="65022" bIns="65022" anchor="ctr"/>
          <a:lstStyle>
            <a:lvl1pPr algn="ctr" defTabSz="650240">
              <a:lnSpc>
                <a:spcPct val="100000"/>
              </a:lnSpc>
              <a:spcBef>
                <a:spcPts val="0"/>
              </a:spcBef>
              <a:defRPr cap="none"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5" name="Shape 185"/>
          <p:cNvSpPr/>
          <p:nvPr>
            <p:ph type="body" idx="1"/>
          </p:nvPr>
        </p:nvSpPr>
        <p:spPr>
          <a:xfrm>
            <a:off x="650238" y="2275838"/>
            <a:ext cx="11704324" cy="6436928"/>
          </a:xfrm>
          <a:prstGeom prst="rect">
            <a:avLst/>
          </a:prstGeom>
        </p:spPr>
        <p:txBody>
          <a:bodyPr lIns="65022" tIns="65022" rIns="65022" bIns="65022"/>
          <a:lstStyle>
            <a:lvl1pPr marL="471487" indent="-471487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4" indent="-449034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19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hape 186"/>
          <p:cNvSpPr/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</p:spPr>
        <p:txBody>
          <a:bodyPr lIns="65022" tIns="65022" rIns="65022" bIns="65022" anchor="ctr"/>
          <a:lstStyle>
            <a:lvl1pPr defTabSz="650240">
              <a:lnSpc>
                <a:spcPct val="100000"/>
              </a:lnSpc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4" name="Shape 1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.jpe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Bootcamp</a:t>
            </a:r>
          </a:p>
        </p:txBody>
      </p:sp>
      <p:sp>
        <p:nvSpPr>
          <p:cNvPr id="204" name="Shape 204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 for Data Science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10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43130" y="0"/>
            <a:ext cx="1151854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373887">
              <a:spcBef>
                <a:spcPts val="1700"/>
              </a:spcBef>
              <a:defRPr sz="7679"/>
            </a:lvl1pPr>
          </a:lstStyle>
          <a:p>
            <a:pPr/>
            <a:r>
              <a:t>HTTP (Hypertext Transfer Protocol)</a:t>
            </a:r>
          </a:p>
        </p:txBody>
      </p:sp>
      <p:sp>
        <p:nvSpPr>
          <p:cNvPr id="231" name="Shape 231"/>
          <p:cNvSpPr/>
          <p:nvPr>
            <p:ph type="body" idx="1"/>
          </p:nvPr>
        </p:nvSpPr>
        <p:spPr>
          <a:xfrm>
            <a:off x="406400" y="3953767"/>
            <a:ext cx="12192000" cy="4612257"/>
          </a:xfrm>
          <a:prstGeom prst="rect">
            <a:avLst/>
          </a:prstGeom>
        </p:spPr>
        <p:txBody>
          <a:bodyPr/>
          <a:lstStyle/>
          <a:p>
            <a:pPr marL="663612" indent="-663612" defTabSz="549148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Each request has a verb like GET or POST</a:t>
            </a:r>
          </a:p>
          <a:p>
            <a:pPr marL="663612" indent="-663612" defTabSz="549148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Data returned in body of response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Requests Package</a:t>
            </a:r>
          </a:p>
        </p:txBody>
      </p:sp>
      <p:sp>
        <p:nvSpPr>
          <p:cNvPr id="234" name="Shape 234"/>
          <p:cNvSpPr/>
          <p:nvPr>
            <p:ph type="body" sz="half" idx="1"/>
          </p:nvPr>
        </p:nvSpPr>
        <p:spPr>
          <a:xfrm>
            <a:off x="406400" y="3903099"/>
            <a:ext cx="12192000" cy="2809780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Most popular Python package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Makes HTTP requests simple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Using Requests</a:t>
            </a:r>
          </a:p>
        </p:txBody>
      </p:sp>
      <p:sp>
        <p:nvSpPr>
          <p:cNvPr id="237" name="Shape 237"/>
          <p:cNvSpPr/>
          <p:nvPr/>
        </p:nvSpPr>
        <p:spPr>
          <a:xfrm>
            <a:off x="470041" y="3365500"/>
            <a:ext cx="14214667" cy="487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7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import requests</a:t>
            </a:r>
          </a:p>
          <a:p>
            <a:pPr>
              <a:defRPr sz="47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url = “https://api.kanye.rest/"</a:t>
            </a:r>
          </a:p>
          <a:p>
            <a:pPr>
              <a:defRPr sz="47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</a:p>
          <a:p>
            <a:pPr>
              <a:defRPr sz="47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response = </a:t>
            </a:r>
            <a:r>
              <a:rPr>
                <a:solidFill>
                  <a:schemeClr val="accent3"/>
                </a:solidFill>
              </a:rPr>
              <a:t>requests.get</a:t>
            </a:r>
            <a:r>
              <a:t>(url)</a:t>
            </a:r>
          </a:p>
          <a:p>
            <a:pPr>
              <a:defRPr sz="47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response</a:t>
            </a:r>
            <a:r>
              <a:rPr>
                <a:solidFill>
                  <a:schemeClr val="accent3"/>
                </a:solidFill>
              </a:rPr>
              <a:t>.text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Using Requests</a:t>
            </a:r>
          </a:p>
        </p:txBody>
      </p:sp>
      <p:sp>
        <p:nvSpPr>
          <p:cNvPr id="240" name="Shape 240"/>
          <p:cNvSpPr/>
          <p:nvPr/>
        </p:nvSpPr>
        <p:spPr>
          <a:xfrm>
            <a:off x="470041" y="3365500"/>
            <a:ext cx="14214667" cy="487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7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import requests</a:t>
            </a:r>
          </a:p>
          <a:p>
            <a:pPr>
              <a:defRPr sz="47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url = “https://api.kanye.rest/"</a:t>
            </a:r>
          </a:p>
          <a:p>
            <a:pPr>
              <a:defRPr sz="47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</a:p>
          <a:p>
            <a:pPr>
              <a:defRPr sz="47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response = </a:t>
            </a:r>
            <a:r>
              <a:rPr>
                <a:solidFill>
                  <a:schemeClr val="accent3"/>
                </a:solidFill>
              </a:rPr>
              <a:t>requests.get</a:t>
            </a:r>
            <a:r>
              <a:t>(url)</a:t>
            </a:r>
          </a:p>
          <a:p>
            <a:pPr>
              <a:defRPr sz="47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response</a:t>
            </a:r>
            <a:r>
              <a:rPr>
                <a:solidFill>
                  <a:schemeClr val="accent3"/>
                </a:solidFill>
              </a:rPr>
              <a:t>.text</a:t>
            </a:r>
          </a:p>
        </p:txBody>
      </p:sp>
      <p:sp>
        <p:nvSpPr>
          <p:cNvPr id="241" name="Shape 241"/>
          <p:cNvSpPr/>
          <p:nvPr/>
        </p:nvSpPr>
        <p:spPr>
          <a:xfrm rot="10800000">
            <a:off x="5012131" y="7681698"/>
            <a:ext cx="1620784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42" name="Shape 242"/>
          <p:cNvSpPr/>
          <p:nvPr/>
        </p:nvSpPr>
        <p:spPr>
          <a:xfrm>
            <a:off x="6718123" y="7369187"/>
            <a:ext cx="6235447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body of response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Using Requests</a:t>
            </a:r>
          </a:p>
        </p:txBody>
      </p:sp>
      <p:sp>
        <p:nvSpPr>
          <p:cNvPr id="245" name="Shape 245"/>
          <p:cNvSpPr/>
          <p:nvPr/>
        </p:nvSpPr>
        <p:spPr>
          <a:xfrm>
            <a:off x="495375" y="3472114"/>
            <a:ext cx="1421466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7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data = response</a:t>
            </a:r>
            <a:r>
              <a:rPr>
                <a:solidFill>
                  <a:schemeClr val="accent3"/>
                </a:solidFill>
              </a:rPr>
              <a:t>.json()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Using Requests</a:t>
            </a:r>
          </a:p>
        </p:txBody>
      </p:sp>
      <p:sp>
        <p:nvSpPr>
          <p:cNvPr id="248" name="Shape 248"/>
          <p:cNvSpPr/>
          <p:nvPr/>
        </p:nvSpPr>
        <p:spPr>
          <a:xfrm>
            <a:off x="495375" y="3472114"/>
            <a:ext cx="1421466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7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data = response</a:t>
            </a:r>
            <a:r>
              <a:rPr>
                <a:solidFill>
                  <a:schemeClr val="accent3"/>
                </a:solidFill>
              </a:rPr>
              <a:t>.json()</a:t>
            </a:r>
          </a:p>
        </p:txBody>
      </p:sp>
      <p:sp>
        <p:nvSpPr>
          <p:cNvPr id="249" name="Shape 249"/>
          <p:cNvSpPr/>
          <p:nvPr/>
        </p:nvSpPr>
        <p:spPr>
          <a:xfrm>
            <a:off x="495375" y="4919460"/>
            <a:ext cx="14214667" cy="386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700">
                <a:solidFill>
                  <a:schemeClr val="accent5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{“date":"2019-03-05",</a:t>
            </a:r>
          </a:p>
          <a:p>
            <a:pPr>
              <a:defRPr sz="4700">
                <a:solidFill>
                  <a:schemeClr val="accent5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“high":176,</a:t>
            </a:r>
          </a:p>
          <a:p>
            <a:pPr>
              <a:defRPr sz="4700">
                <a:solidFill>
                  <a:schemeClr val="accent5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"low":174.54,</a:t>
            </a:r>
          </a:p>
          <a:p>
            <a:pPr>
              <a:defRPr sz="4700">
                <a:solidFill>
                  <a:schemeClr val="accent5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"volume":19737419}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xfrm>
            <a:off x="406400" y="1536700"/>
            <a:ext cx="12192000" cy="1367235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Concepts covered so Far</a:t>
            </a:r>
          </a:p>
        </p:txBody>
      </p:sp>
      <p:sp>
        <p:nvSpPr>
          <p:cNvPr id="252" name="Shape 252"/>
          <p:cNvSpPr/>
          <p:nvPr>
            <p:ph type="body" idx="1"/>
          </p:nvPr>
        </p:nvSpPr>
        <p:spPr>
          <a:xfrm>
            <a:off x="406400" y="2929466"/>
            <a:ext cx="12192000" cy="6108701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4800"/>
            </a:pPr>
            <a:r>
              <a:t>API</a:t>
            </a:r>
          </a:p>
          <a:p>
            <a:pPr marL="444500" indent="-444500">
              <a:defRPr sz="4800"/>
            </a:pPr>
            <a:r>
              <a:t>JSON</a:t>
            </a:r>
          </a:p>
          <a:p>
            <a:pPr marL="444500" indent="-444500">
              <a:defRPr sz="4800"/>
            </a:pPr>
            <a:r>
              <a:t>Requests </a:t>
            </a:r>
          </a:p>
          <a:p>
            <a:pPr marL="444500" indent="-444500">
              <a:defRPr sz="4800"/>
            </a:pPr>
            <a:r>
              <a:t>HTTP/HTTPS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xfrm>
            <a:off x="2802102" y="4038600"/>
            <a:ext cx="7400596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Dataframe from dicts</a:t>
            </a:r>
          </a:p>
        </p:txBody>
      </p:sp>
      <p:sp>
        <p:nvSpPr>
          <p:cNvPr id="257" name="Shape 257"/>
          <p:cNvSpPr/>
          <p:nvPr/>
        </p:nvSpPr>
        <p:spPr>
          <a:xfrm>
            <a:off x="604849" y="4757670"/>
            <a:ext cx="1179510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pd.DataFrame.from_dict(dict_list)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/>
          </p:nvPr>
        </p:nvSpPr>
        <p:spPr>
          <a:xfrm>
            <a:off x="2595467" y="4055489"/>
            <a:ext cx="7813866" cy="1982355"/>
          </a:xfrm>
          <a:prstGeom prst="rect">
            <a:avLst/>
          </a:prstGeom>
        </p:spPr>
        <p:txBody>
          <a:bodyPr/>
          <a:lstStyle>
            <a:lvl1pPr defTabSz="502412">
              <a:defRPr sz="14620"/>
            </a:lvl1pPr>
          </a:lstStyle>
          <a:p>
            <a:pPr/>
            <a:r>
              <a:t>Using APIS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Dataframe from dicts</a:t>
            </a:r>
          </a:p>
        </p:txBody>
      </p:sp>
      <p:sp>
        <p:nvSpPr>
          <p:cNvPr id="260" name="Shape 260"/>
          <p:cNvSpPr/>
          <p:nvPr/>
        </p:nvSpPr>
        <p:spPr>
          <a:xfrm>
            <a:off x="604849" y="4757670"/>
            <a:ext cx="1179510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pd.DataFrame.from_dict(dict_list)</a:t>
            </a:r>
          </a:p>
        </p:txBody>
      </p:sp>
      <p:sp>
        <p:nvSpPr>
          <p:cNvPr id="261" name="Shape 261"/>
          <p:cNvSpPr/>
          <p:nvPr/>
        </p:nvSpPr>
        <p:spPr>
          <a:xfrm>
            <a:off x="904881" y="6663814"/>
            <a:ext cx="1067104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Dicts must all have same keys!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title"/>
          </p:nvPr>
        </p:nvSpPr>
        <p:spPr>
          <a:xfrm>
            <a:off x="928899" y="4038600"/>
            <a:ext cx="11388239" cy="4521201"/>
          </a:xfrm>
          <a:prstGeom prst="rect">
            <a:avLst/>
          </a:prstGeom>
        </p:spPr>
        <p:txBody>
          <a:bodyPr/>
          <a:lstStyle/>
          <a:p>
            <a:pPr/>
            <a:r>
              <a:t>Combining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Row-Wise</a:t>
            </a:r>
          </a:p>
        </p:txBody>
      </p:sp>
      <p:sp>
        <p:nvSpPr>
          <p:cNvPr id="266" name="Shape 266"/>
          <p:cNvSpPr/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/>
          <a:lstStyle/>
          <a:p>
            <a:pPr marL="663612" indent="-663612" defTabSz="549148">
              <a:lnSpc>
                <a:spcPct val="1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append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concat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Append</a:t>
            </a:r>
          </a:p>
        </p:txBody>
      </p:sp>
      <p:sp>
        <p:nvSpPr>
          <p:cNvPr id="269" name="Shape 269"/>
          <p:cNvSpPr/>
          <p:nvPr/>
        </p:nvSpPr>
        <p:spPr>
          <a:xfrm>
            <a:off x="455296" y="4826000"/>
            <a:ext cx="1219200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df1.append(df2)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Column-wise</a:t>
            </a:r>
          </a:p>
        </p:txBody>
      </p:sp>
      <p:sp>
        <p:nvSpPr>
          <p:cNvPr id="272" name="Shape 272"/>
          <p:cNvSpPr/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/>
          <a:lstStyle>
            <a:lvl1pPr marL="663612" indent="-663612" defTabSz="549148">
              <a:lnSpc>
                <a:spcPct val="1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merge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Merging Data</a:t>
            </a:r>
          </a:p>
        </p:txBody>
      </p:sp>
      <p:sp>
        <p:nvSpPr>
          <p:cNvPr id="275" name="Shape 275"/>
          <p:cNvSpPr/>
          <p:nvPr/>
        </p:nvSpPr>
        <p:spPr>
          <a:xfrm>
            <a:off x="455296" y="4826000"/>
            <a:ext cx="1219200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pd.merge(df1,df2)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Merging Data</a:t>
            </a:r>
          </a:p>
        </p:txBody>
      </p:sp>
      <p:sp>
        <p:nvSpPr>
          <p:cNvPr id="278" name="Shape 278"/>
          <p:cNvSpPr/>
          <p:nvPr/>
        </p:nvSpPr>
        <p:spPr>
          <a:xfrm>
            <a:off x="142231" y="4825999"/>
            <a:ext cx="13214430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pd.merge(df1,df2,on=“shared column”)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Merging Data</a:t>
            </a:r>
          </a:p>
        </p:txBody>
      </p:sp>
      <p:sp>
        <p:nvSpPr>
          <p:cNvPr id="281" name="Shape 281"/>
          <p:cNvSpPr/>
          <p:nvPr/>
        </p:nvSpPr>
        <p:spPr>
          <a:xfrm>
            <a:off x="142231" y="3746499"/>
            <a:ext cx="13214430" cy="411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pd.merge(df1,df2,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     left_on=“columnName”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     right_on=“columnName”)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title"/>
          </p:nvPr>
        </p:nvSpPr>
        <p:spPr>
          <a:xfrm>
            <a:off x="406400" y="1536700"/>
            <a:ext cx="12192000" cy="1367235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Concepts covered so Far</a:t>
            </a:r>
          </a:p>
        </p:txBody>
      </p:sp>
      <p:sp>
        <p:nvSpPr>
          <p:cNvPr id="284" name="Shape 284"/>
          <p:cNvSpPr/>
          <p:nvPr>
            <p:ph type="body" idx="1"/>
          </p:nvPr>
        </p:nvSpPr>
        <p:spPr>
          <a:xfrm>
            <a:off x="406400" y="2929466"/>
            <a:ext cx="12192000" cy="6108701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4800"/>
            </a:pPr>
            <a:r>
              <a:t>Creating dataframes from dictionaries</a:t>
            </a:r>
          </a:p>
          <a:p>
            <a:pPr marL="444500" indent="-444500">
              <a:defRPr sz="4800"/>
            </a:pPr>
            <a:r>
              <a:t>Append</a:t>
            </a:r>
          </a:p>
          <a:p>
            <a:pPr marL="444500" indent="-444500">
              <a:defRPr sz="4800"/>
            </a:pPr>
            <a:r>
              <a:t>Concat</a:t>
            </a:r>
          </a:p>
          <a:p>
            <a:pPr marL="444500" indent="-444500">
              <a:defRPr sz="4800"/>
            </a:pPr>
            <a:r>
              <a:t>Merge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title"/>
          </p:nvPr>
        </p:nvSpPr>
        <p:spPr>
          <a:xfrm>
            <a:off x="2802102" y="4038600"/>
            <a:ext cx="7400596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API</a:t>
            </a:r>
          </a:p>
        </p:txBody>
      </p:sp>
      <p:sp>
        <p:nvSpPr>
          <p:cNvPr id="209" name="Shape 209"/>
          <p:cNvSpPr/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/>
          <a:lstStyle/>
          <a:p>
            <a:pPr marL="614194" indent="-614194" defTabSz="508254">
              <a:lnSpc>
                <a:spcPct val="100000"/>
              </a:lnSpc>
              <a:spcBef>
                <a:spcPts val="2400"/>
              </a:spcBef>
              <a:buSzPct val="40000"/>
              <a:buBlip>
                <a:blip r:embed="rId2"/>
              </a:buBlip>
              <a:defRPr cap="none" spc="0" sz="55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Application Programming Interface</a:t>
            </a:r>
          </a:p>
          <a:p>
            <a:pPr marL="614194" indent="-614194" defTabSz="508254">
              <a:lnSpc>
                <a:spcPct val="200000"/>
              </a:lnSpc>
              <a:spcBef>
                <a:spcPts val="2400"/>
              </a:spcBef>
              <a:buSzPct val="40000"/>
              <a:buBlip>
                <a:blip r:embed="rId2"/>
              </a:buBlip>
              <a:defRPr cap="none" spc="0" sz="55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website for programs — no visuals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title"/>
          </p:nvPr>
        </p:nvSpPr>
        <p:spPr>
          <a:xfrm>
            <a:off x="2866773" y="4038600"/>
            <a:ext cx="7271254" cy="4521201"/>
          </a:xfrm>
          <a:prstGeom prst="rect">
            <a:avLst/>
          </a:prstGeom>
        </p:spPr>
        <p:txBody>
          <a:bodyPr/>
          <a:lstStyle/>
          <a:p>
            <a:pPr/>
            <a:r>
              <a:t>Scripting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script</a:t>
            </a:r>
          </a:p>
        </p:txBody>
      </p:sp>
      <p:sp>
        <p:nvSpPr>
          <p:cNvPr id="291" name="Shape 291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28313" indent="-628313" defTabSz="519937">
              <a:spcBef>
                <a:spcPts val="2400"/>
              </a:spcBef>
              <a:buClrTx/>
              <a:buSzPct val="40000"/>
              <a:buFontTx/>
              <a:buBlip>
                <a:blip r:embed="rId2"/>
              </a:buBlip>
              <a:defRPr sz="5696"/>
            </a:pPr>
            <a:r>
              <a:t>Code used as small program</a:t>
            </a:r>
          </a:p>
          <a:p>
            <a:pPr marL="628313" indent="-628313" defTabSz="519937">
              <a:lnSpc>
                <a:spcPct val="200000"/>
              </a:lnSpc>
              <a:spcBef>
                <a:spcPts val="2400"/>
              </a:spcBef>
              <a:buClrTx/>
              <a:buSzPct val="40000"/>
              <a:buFontTx/>
              <a:buBlip>
                <a:blip r:embed="rId2"/>
              </a:buBlip>
              <a:defRPr sz="5696"/>
            </a:pPr>
            <a:r>
              <a:t>No human needed, not interactive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Scripting use Cases</a:t>
            </a:r>
          </a:p>
        </p:txBody>
      </p:sp>
      <p:sp>
        <p:nvSpPr>
          <p:cNvPr id="294" name="Shape 294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63612" indent="-663612" defTabSz="549148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Automate routine tasks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Keep track of changing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Jupyter to Script: Three steps </a:t>
            </a:r>
          </a:p>
        </p:txBody>
      </p:sp>
      <p:sp>
        <p:nvSpPr>
          <p:cNvPr id="297" name="Shape 297"/>
          <p:cNvSpPr/>
          <p:nvPr>
            <p:ph type="body" idx="1"/>
          </p:nvPr>
        </p:nvSpPr>
        <p:spPr>
          <a:xfrm>
            <a:off x="406400" y="3953767"/>
            <a:ext cx="12192000" cy="5243233"/>
          </a:xfrm>
          <a:prstGeom prst="rect">
            <a:avLst/>
          </a:prstGeom>
        </p:spPr>
        <p:txBody>
          <a:bodyPr/>
          <a:lstStyle/>
          <a:p>
            <a:pPr marL="677731" indent="-677731" defTabSz="560831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144"/>
            </a:pPr>
            <a:r>
              <a:t>Extract code into a .py file</a:t>
            </a:r>
          </a:p>
          <a:p>
            <a:pPr marL="677731" indent="-677731" defTabSz="560831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144"/>
            </a:pPr>
            <a:r>
              <a:t>Figure out shell command to run</a:t>
            </a:r>
          </a:p>
          <a:p>
            <a:pPr marL="677731" indent="-677731" defTabSz="560831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144"/>
            </a:pPr>
            <a:r>
              <a:t>Schedule or run shell command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asted-image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8514" t="0" r="0" b="0"/>
          <a:stretch>
            <a:fillRect/>
          </a:stretch>
        </p:blipFill>
        <p:spPr>
          <a:xfrm>
            <a:off x="0" y="0"/>
            <a:ext cx="5459571" cy="9753600"/>
          </a:xfrm>
          <a:prstGeom prst="rect">
            <a:avLst/>
          </a:prstGeom>
        </p:spPr>
      </p:pic>
      <p:sp>
        <p:nvSpPr>
          <p:cNvPr id="300" name="Shape 3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shell</a:t>
            </a:r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the heck is 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Useful Analogy</a:t>
            </a:r>
          </a:p>
        </p:txBody>
      </p:sp>
      <p:sp>
        <p:nvSpPr>
          <p:cNvPr id="304" name="Shape 304"/>
          <p:cNvSpPr/>
          <p:nvPr>
            <p:ph type="body" idx="1"/>
          </p:nvPr>
        </p:nvSpPr>
        <p:spPr>
          <a:xfrm>
            <a:off x="406400" y="3953767"/>
            <a:ext cx="12192000" cy="524323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6400"/>
            </a:pPr>
            <a:r>
              <a:t>Website ————&gt; HTML</a:t>
            </a:r>
          </a:p>
          <a:p>
            <a:pPr marL="0" indent="0">
              <a:buClrTx/>
              <a:buSzTx/>
              <a:buFontTx/>
              <a:buNone/>
              <a:defRPr sz="6400"/>
            </a:pPr>
            <a:r>
              <a:t>Computer ————&gt; </a:t>
            </a:r>
            <a:r>
              <a:rPr>
                <a:solidFill>
                  <a:schemeClr val="accent3"/>
                </a:solidFill>
              </a:rPr>
              <a:t>SHELL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07" name="Shape 3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308" name="Shape 3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9" name="pasted-image.jpeg"/>
          <p:cNvPicPr>
            <a:picLocks noChangeAspect="1"/>
          </p:cNvPicPr>
          <p:nvPr/>
        </p:nvPicPr>
        <p:blipFill>
          <a:blip r:embed="rId2">
            <a:extLst/>
          </a:blip>
          <a:srcRect l="0" t="0" r="2393" b="0"/>
          <a:stretch>
            <a:fillRect/>
          </a:stretch>
        </p:blipFill>
        <p:spPr>
          <a:xfrm>
            <a:off x="-1055090" y="0"/>
            <a:ext cx="1549499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pic>
        <p:nvPicPr>
          <p:cNvPr id="312" name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0" y="27544"/>
            <a:ext cx="13401584" cy="10051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15" name="Shape 3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316" name="Shape 31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7" name="Screen Shot 2019-04-09 at 2.39.36 PM.png"/>
          <p:cNvPicPr>
            <a:picLocks noChangeAspect="1"/>
          </p:cNvPicPr>
          <p:nvPr/>
        </p:nvPicPr>
        <p:blipFill>
          <a:blip r:embed="rId2">
            <a:extLst/>
          </a:blip>
          <a:srcRect l="811" t="9290" r="17768" b="9290"/>
          <a:stretch>
            <a:fillRect/>
          </a:stretch>
        </p:blipFill>
        <p:spPr>
          <a:xfrm>
            <a:off x="-959362" y="-1"/>
            <a:ext cx="201930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Basic Shell Syntax</a:t>
            </a:r>
          </a:p>
        </p:txBody>
      </p:sp>
      <p:sp>
        <p:nvSpPr>
          <p:cNvPr id="320" name="Shape 320"/>
          <p:cNvSpPr/>
          <p:nvPr>
            <p:ph type="body" idx="1"/>
          </p:nvPr>
        </p:nvSpPr>
        <p:spPr>
          <a:xfrm>
            <a:off x="406400" y="3953767"/>
            <a:ext cx="12192000" cy="524323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6400"/>
            </a:lvl1pPr>
          </a:lstStyle>
          <a:p>
            <a:pPr/>
            <a:r>
              <a:t>[program_name] [input] [--flags]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Shell command #1</a:t>
            </a:r>
          </a:p>
        </p:txBody>
      </p:sp>
      <p:sp>
        <p:nvSpPr>
          <p:cNvPr id="323" name="Shape 323"/>
          <p:cNvSpPr/>
          <p:nvPr>
            <p:ph type="body" sz="half" idx="1"/>
          </p:nvPr>
        </p:nvSpPr>
        <p:spPr>
          <a:xfrm>
            <a:off x="406400" y="4538100"/>
            <a:ext cx="12192000" cy="2531600"/>
          </a:xfrm>
          <a:prstGeom prst="rect">
            <a:avLst/>
          </a:prstGeom>
        </p:spPr>
        <p:txBody>
          <a:bodyPr/>
          <a:lstStyle>
            <a:lvl1pPr marL="705970" indent="-705970">
              <a:buClrTx/>
              <a:buSzPct val="40000"/>
              <a:buFontTx/>
              <a:buBlip>
                <a:blip r:embed="rId2"/>
              </a:buBlip>
              <a:defRPr sz="6400"/>
            </a:lvl1pPr>
          </a:lstStyle>
          <a:p>
            <a:pPr/>
            <a:r>
              <a:t>“run this Python file”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Shell command #1</a:t>
            </a:r>
          </a:p>
        </p:txBody>
      </p:sp>
      <p:sp>
        <p:nvSpPr>
          <p:cNvPr id="326" name="Shape 326"/>
          <p:cNvSpPr/>
          <p:nvPr>
            <p:ph type="body" idx="1"/>
          </p:nvPr>
        </p:nvSpPr>
        <p:spPr>
          <a:xfrm>
            <a:off x="406400" y="3953767"/>
            <a:ext cx="12192000" cy="524323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6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python my_script.py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Shell command #1</a:t>
            </a:r>
          </a:p>
        </p:txBody>
      </p:sp>
      <p:sp>
        <p:nvSpPr>
          <p:cNvPr id="329" name="Shape 329"/>
          <p:cNvSpPr/>
          <p:nvPr>
            <p:ph type="body" idx="1"/>
          </p:nvPr>
        </p:nvSpPr>
        <p:spPr>
          <a:xfrm>
            <a:off x="406400" y="3953767"/>
            <a:ext cx="12192000" cy="524323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6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python my_script.py</a:t>
            </a:r>
          </a:p>
        </p:txBody>
      </p:sp>
      <p:sp>
        <p:nvSpPr>
          <p:cNvPr id="330" name="Shape 330"/>
          <p:cNvSpPr/>
          <p:nvPr/>
        </p:nvSpPr>
        <p:spPr>
          <a:xfrm>
            <a:off x="418494" y="7226662"/>
            <a:ext cx="11332767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64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C:\Anaconda3\python.exe</a:t>
            </a:r>
          </a:p>
        </p:txBody>
      </p:sp>
      <p:sp>
        <p:nvSpPr>
          <p:cNvPr id="331" name="Shape 331"/>
          <p:cNvSpPr/>
          <p:nvPr/>
        </p:nvSpPr>
        <p:spPr>
          <a:xfrm rot="16200000">
            <a:off x="1117325" y="5887853"/>
            <a:ext cx="1620784" cy="518251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Shell command #1</a:t>
            </a:r>
          </a:p>
        </p:txBody>
      </p:sp>
      <p:sp>
        <p:nvSpPr>
          <p:cNvPr id="334" name="Shape 334"/>
          <p:cNvSpPr/>
          <p:nvPr>
            <p:ph type="body" idx="1"/>
          </p:nvPr>
        </p:nvSpPr>
        <p:spPr>
          <a:xfrm>
            <a:off x="406400" y="3953767"/>
            <a:ext cx="12192000" cy="524323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6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python my_script.py</a:t>
            </a:r>
          </a:p>
        </p:txBody>
      </p:sp>
      <p:sp>
        <p:nvSpPr>
          <p:cNvPr id="335" name="Shape 335"/>
          <p:cNvSpPr/>
          <p:nvPr/>
        </p:nvSpPr>
        <p:spPr>
          <a:xfrm>
            <a:off x="418494" y="7226662"/>
            <a:ext cx="12308285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64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C:\Users\Rob\my_script.py</a:t>
            </a:r>
          </a:p>
        </p:txBody>
      </p:sp>
      <p:sp>
        <p:nvSpPr>
          <p:cNvPr id="336" name="Shape 336"/>
          <p:cNvSpPr/>
          <p:nvPr/>
        </p:nvSpPr>
        <p:spPr>
          <a:xfrm rot="16200000">
            <a:off x="5692008" y="5735848"/>
            <a:ext cx="1620784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Shell command #2</a:t>
            </a:r>
          </a:p>
        </p:txBody>
      </p:sp>
      <p:sp>
        <p:nvSpPr>
          <p:cNvPr id="339" name="Shape 339"/>
          <p:cNvSpPr/>
          <p:nvPr>
            <p:ph type="body" sz="half" idx="1"/>
          </p:nvPr>
        </p:nvSpPr>
        <p:spPr>
          <a:xfrm>
            <a:off x="406400" y="4538100"/>
            <a:ext cx="12192000" cy="2531600"/>
          </a:xfrm>
          <a:prstGeom prst="rect">
            <a:avLst/>
          </a:prstGeom>
        </p:spPr>
        <p:txBody>
          <a:bodyPr/>
          <a:lstStyle>
            <a:lvl1pPr marL="705970" indent="-705970">
              <a:buClrTx/>
              <a:buSzPct val="40000"/>
              <a:buFontTx/>
              <a:buBlip>
                <a:blip r:embed="rId2"/>
              </a:buBlip>
              <a:defRPr sz="6400"/>
            </a:lvl1pPr>
          </a:lstStyle>
          <a:p>
            <a:pPr/>
            <a:r>
              <a:t>“extract a .py file from this Jupyter notebook”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Shell command #2</a:t>
            </a:r>
          </a:p>
        </p:txBody>
      </p:sp>
      <p:sp>
        <p:nvSpPr>
          <p:cNvPr id="342" name="Shape 342"/>
          <p:cNvSpPr/>
          <p:nvPr>
            <p:ph type="body" idx="1"/>
          </p:nvPr>
        </p:nvSpPr>
        <p:spPr>
          <a:xfrm>
            <a:off x="406400" y="3953767"/>
            <a:ext cx="12192000" cy="524323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6400">
                <a:latin typeface="Courier"/>
                <a:ea typeface="Courier"/>
                <a:cs typeface="Courier"/>
                <a:sym typeface="Courier"/>
              </a:defRPr>
            </a:pPr>
            <a:r>
              <a:t>jupyter nbconvert my_notebook.ipynb </a:t>
            </a:r>
          </a:p>
          <a:p>
            <a:pPr marL="0" indent="0">
              <a:buClrTx/>
              <a:buSzTx/>
              <a:buFontTx/>
              <a:buNone/>
              <a:defRPr sz="6400">
                <a:latin typeface="Courier"/>
                <a:ea typeface="Courier"/>
                <a:cs typeface="Courier"/>
                <a:sym typeface="Courier"/>
              </a:defRPr>
            </a:pPr>
            <a:r>
              <a:t>--to script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Jupyter to Script: Three steps </a:t>
            </a:r>
          </a:p>
        </p:txBody>
      </p:sp>
      <p:sp>
        <p:nvSpPr>
          <p:cNvPr id="345" name="Shape 345"/>
          <p:cNvSpPr/>
          <p:nvPr>
            <p:ph type="body" idx="1"/>
          </p:nvPr>
        </p:nvSpPr>
        <p:spPr>
          <a:xfrm>
            <a:off x="406400" y="3953767"/>
            <a:ext cx="12192000" cy="5243233"/>
          </a:xfrm>
          <a:prstGeom prst="rect">
            <a:avLst/>
          </a:prstGeom>
        </p:spPr>
        <p:txBody>
          <a:bodyPr/>
          <a:lstStyle/>
          <a:p>
            <a:pPr marL="677731" indent="-677731" defTabSz="560831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144"/>
            </a:pPr>
            <a:r>
              <a:t>Extract code into a .py file</a:t>
            </a:r>
          </a:p>
          <a:p>
            <a:pPr marL="677731" indent="-677731" defTabSz="560831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144"/>
            </a:pPr>
            <a:r>
              <a:t>Figure out shell command to run</a:t>
            </a:r>
          </a:p>
          <a:p>
            <a:pPr marL="677731" indent="-677731" defTabSz="560831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144"/>
            </a:pPr>
            <a:r>
              <a:t>Schedule or run shell command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Jupyter to Script: Three steps </a:t>
            </a:r>
          </a:p>
        </p:txBody>
      </p:sp>
      <p:sp>
        <p:nvSpPr>
          <p:cNvPr id="348" name="Shape 348"/>
          <p:cNvSpPr/>
          <p:nvPr>
            <p:ph type="body" idx="1"/>
          </p:nvPr>
        </p:nvSpPr>
        <p:spPr>
          <a:xfrm>
            <a:off x="406400" y="3953767"/>
            <a:ext cx="12192000" cy="5243233"/>
          </a:xfrm>
          <a:prstGeom prst="rect">
            <a:avLst/>
          </a:prstGeom>
        </p:spPr>
        <p:txBody>
          <a:bodyPr/>
          <a:lstStyle/>
          <a:p>
            <a:pPr marL="677731" indent="-677731" defTabSz="560831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trike="sngStrike" sz="6144"/>
            </a:pPr>
            <a:r>
              <a:t>Extract code into a .py file</a:t>
            </a:r>
          </a:p>
          <a:p>
            <a:pPr marL="677731" indent="-677731" defTabSz="560831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144"/>
            </a:pPr>
            <a:r>
              <a:t>Figure out shell command to run</a:t>
            </a:r>
          </a:p>
          <a:p>
            <a:pPr marL="677731" indent="-677731" defTabSz="560831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144"/>
            </a:pPr>
            <a:r>
              <a:t>Schedule or run shell command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Jupyter to Script: Three steps </a:t>
            </a:r>
          </a:p>
        </p:txBody>
      </p:sp>
      <p:sp>
        <p:nvSpPr>
          <p:cNvPr id="351" name="Shape 351"/>
          <p:cNvSpPr/>
          <p:nvPr>
            <p:ph type="body" idx="1"/>
          </p:nvPr>
        </p:nvSpPr>
        <p:spPr>
          <a:xfrm>
            <a:off x="406400" y="3953767"/>
            <a:ext cx="12192000" cy="5243233"/>
          </a:xfrm>
          <a:prstGeom prst="rect">
            <a:avLst/>
          </a:prstGeom>
        </p:spPr>
        <p:txBody>
          <a:bodyPr/>
          <a:lstStyle/>
          <a:p>
            <a:pPr marL="677731" indent="-677731" defTabSz="560831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trike="sngStrike" sz="6144"/>
            </a:pPr>
            <a:r>
              <a:t>Extract code into a .py file</a:t>
            </a:r>
          </a:p>
          <a:p>
            <a:pPr marL="677731" indent="-677731" defTabSz="560831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trike="sngStrike" sz="6144"/>
            </a:pPr>
            <a:r>
              <a:t>Figure out shell command to run</a:t>
            </a:r>
          </a:p>
          <a:p>
            <a:pPr marL="677731" indent="-677731" defTabSz="560831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144"/>
            </a:pPr>
            <a:r>
              <a:t>Schedule or run shell command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title"/>
          </p:nvPr>
        </p:nvSpPr>
        <p:spPr>
          <a:xfrm>
            <a:off x="2866773" y="4038600"/>
            <a:ext cx="7271254" cy="4521200"/>
          </a:xfrm>
          <a:prstGeom prst="rect">
            <a:avLst/>
          </a:prstGeom>
        </p:spPr>
        <p:txBody>
          <a:bodyPr/>
          <a:lstStyle/>
          <a:p>
            <a:pPr/>
            <a:r>
              <a:t>Windows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xfrm>
            <a:off x="650238" y="390596"/>
            <a:ext cx="11704324" cy="1625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HTML</a:t>
            </a:r>
          </a:p>
        </p:txBody>
      </p:sp>
      <p:pic>
        <p:nvPicPr>
          <p:cNvPr id="213" name="image13.jpeg" descr="1718_HarryPotter2_lar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999" y="2926078"/>
            <a:ext cx="5743788" cy="5743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14.jpeg" descr="scrip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15853" y="2926078"/>
            <a:ext cx="4313588" cy="5743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56" name="Shape 3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357" name="Shape 3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58" name="Screen Shot 2019-04-09 at 11.45.5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851645"/>
            <a:ext cx="13004801" cy="10629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61" name="Shape 3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362" name="Shape 3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63" name="Screen Shot 2019-04-09 at 11.46.0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69850"/>
            <a:ext cx="13004800" cy="10502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66" name="Shape 3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367" name="Shape 3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68" name="Screen Shot 2019-04-09 at 11.47.4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9290"/>
            <a:ext cx="13004801" cy="9055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71" name="Shape 3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372" name="Shape 3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73" name="Screen Shot 2019-04-09 at 11.48.1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8673"/>
            <a:ext cx="13004801" cy="9096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76" name="Shape 3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377" name="Shape 3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78" name="Screen Shot 2019-04-09 at 2.44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572" y="300965"/>
            <a:ext cx="13095944" cy="9151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type="title"/>
          </p:nvPr>
        </p:nvSpPr>
        <p:spPr>
          <a:xfrm>
            <a:off x="2866773" y="4038600"/>
            <a:ext cx="7999524" cy="4521201"/>
          </a:xfrm>
          <a:prstGeom prst="rect">
            <a:avLst/>
          </a:prstGeom>
        </p:spPr>
        <p:txBody>
          <a:bodyPr/>
          <a:lstStyle/>
          <a:p>
            <a:pPr/>
            <a:r>
              <a:t>Macintosh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83" name="Shape 3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384" name="Shape 3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03300" y="0"/>
            <a:ext cx="150114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88" name="Shape 3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389" name="Shape 3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90" name="Screen Shot 2019-04-09 at 2.48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20650"/>
            <a:ext cx="13004800" cy="9994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93" name="Shape 3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394" name="Shape 3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95" name="Screen Shot 2019-04-09 at 2.48.5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28600"/>
            <a:ext cx="13004800" cy="10210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98" name="Shape 3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399" name="Shape 3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0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49250" y="0"/>
            <a:ext cx="137033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15.jpeg" descr="robo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3973" y="3560181"/>
            <a:ext cx="9753601" cy="6181729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>
            <p:ph type="title"/>
          </p:nvPr>
        </p:nvSpPr>
        <p:spPr>
          <a:xfrm>
            <a:off x="4622800" y="2501900"/>
            <a:ext cx="12192000" cy="1169261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403097">
              <a:lnSpc>
                <a:spcPct val="80000"/>
              </a:lnSpc>
              <a:spcBef>
                <a:spcPts val="1900"/>
              </a:spcBef>
              <a:defRPr cap="all" sz="82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No thanks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403" name="Shape 4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404" name="Shape 4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05" name="Screen Shot 2019-04-09 at 2.52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24" y="0"/>
            <a:ext cx="14998701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408" name="Shape 4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409" name="Shape 4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10" name="Screen Shot 2019-04-09 at 2.53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2178"/>
            <a:ext cx="13004801" cy="1118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413" name="Shape 4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414" name="Shape 4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15" name="Screen Shot 2019-04-09 at 2.56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057" y="0"/>
            <a:ext cx="152400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Json (Javascript object notation)</a:t>
            </a:r>
          </a:p>
        </p:txBody>
      </p:sp>
      <p:sp>
        <p:nvSpPr>
          <p:cNvPr id="220" name="Shape 220"/>
          <p:cNvSpPr/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/>
          <a:lstStyle/>
          <a:p>
            <a:pPr marL="663612" indent="-663612" defTabSz="549148">
              <a:lnSpc>
                <a:spcPct val="1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Simple format for sending data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Turns into a Python dictionary!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Json</a:t>
            </a:r>
          </a:p>
        </p:txBody>
      </p:sp>
      <p:sp>
        <p:nvSpPr>
          <p:cNvPr id="223" name="Shape 223"/>
          <p:cNvSpPr/>
          <p:nvPr/>
        </p:nvSpPr>
        <p:spPr>
          <a:xfrm>
            <a:off x="478216" y="2514600"/>
            <a:ext cx="11562527" cy="657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{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"name": “John Smith",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"address": {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"street": "21 2nd Street",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"city": "New York” }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API</a:t>
            </a:r>
          </a:p>
        </p:txBody>
      </p:sp>
      <p:sp>
        <p:nvSpPr>
          <p:cNvPr id="226" name="Shape 226"/>
          <p:cNvSpPr/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/>
          <a:lstStyle/>
          <a:p>
            <a:pPr marL="663612" indent="-663612" defTabSz="549148">
              <a:lnSpc>
                <a:spcPct val="1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Going to use IEXTrading.com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SzPct val="40000"/>
              <a:buBlip>
                <a:blip r:embed="rId2"/>
              </a:buBlip>
              <a:defRPr cap="none" spc="0" sz="6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No account/password needed!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